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48.png" ContentType="image/png"/>
  <Override PartName="/ppt/media/image47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33.jpeg" ContentType="image/jpeg"/>
  <Override PartName="/ppt/media/image13.png" ContentType="image/png"/>
  <Override PartName="/ppt/media/image11.png" ContentType="image/png"/>
  <Override PartName="/ppt/media/image28.jpeg" ContentType="image/jpeg"/>
  <Override PartName="/ppt/media/image4.png" ContentType="image/png"/>
  <Override PartName="/ppt/media/image39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6.png" ContentType="image/png"/>
  <Override PartName="/ppt/media/image1.png" ContentType="image/png"/>
  <Override PartName="/ppt/media/image36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14.png" ContentType="image/png"/>
  <Override PartName="/ppt/media/image24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jpeg" ContentType="image/jpeg"/>
  <Override PartName="/ppt/media/image32.jpeg" ContentType="image/jpeg"/>
  <Override PartName="/ppt/media/image34.png" ContentType="image/png"/>
  <Override PartName="/ppt/media/image35.jpeg" ContentType="image/jpe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12.png" ContentType="image/png"/>
  <Override PartName="/ppt/media/image45.jpeg" ContentType="image/jpeg"/>
  <Override PartName="/ppt/media/image4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EFB15F7-A922-459D-BE77-A7447042C9F5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conformation is measured using the HiC technology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conformation is measured using the HiC technology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sequencing of interacting DNA within the same chromosome can then be built into matrix like this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matrix showing interactions across one chromosome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see clear substructures within this chromosome, where interactions are high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called topologically associating domains - TADs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conformation is measured using the HiC technology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sequencing of interacting DNA within the same chromosome can then be built into matrix like this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matrix showing interactions across one chromosome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see clear substructures within this chromosome, where interactions are high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called topologically associating domains - TADs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Within TADs, there are regions important for its structural and gene regulation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Including TAD boundaries, which block interactions across two different TADs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Loop anchors are where gene regulatory interactions between enhancers and promoters occur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importantly, CTCF and cohesin are 2 important regulatory proteins that are enriched at both TAD boundaries and loop anchors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Deletion of CTCF and cohesin can lead to misregulation of gene expression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of the associated enhancer activities of elincRNAs, first, I decided to look at whether elincRNAs are enriched at enhancer-promoter interactive loops ?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was only 15 years ago that it was found large portion of the transcriptome do not code for proteins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LncRNA do not encode proteins, &gt;200bp etc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than 3 times greater than pcgenes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CTCF and Cohesin are also known to be enriched at TAD boundaries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I mentioned before, these bindings are involved in maintaining TAD structures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So, I next tested whether elincRNAs are enriched at TAD boundaries, this would give initial ideas to whether elincRNAs are involved in gene regulation or TAD structure maintenance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particular, intergenic lncRNAs are the most abundant within lncRNAs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LincRNA are a very heterogeneous class of transcripts with diverse regulatory functions, both transcriptioanlly and posttranscriptionally in both the nucleus and cytoplasm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However, currently, only less than 300 are functionally characterized, whether the majority of them have any functional roles are unknown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class of lincRNAs originate from active enhancers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It’s known that most active enhancers are transcribed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 producing bidirectional RNAs – eRNAs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producing unidirectional elincRNAs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Explain the difference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example of an unidirectionally transcribed elincRNA originating from enhancers is Haunt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which is involved in the regulation of chromosomal folding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is folded into compact structures within the nucleus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Chromosomal folding is important for gene regulation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example, a distal enhancer maybe far from a gene in terms of linear distance, but is folded to promoter transcription of the gene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 the aim of my project is to investigate whether functionally characterized elincRNA, such as Haunt, are only examples of elincRNAs that are involved in regulating chromosomal interactions, or is this a general functional of all elincRNA?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3960" cy="438336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3960" cy="4383360"/>
          </a:xfrm>
          <a:prstGeom prst="rect">
            <a:avLst/>
          </a:prstGeom>
          <a:ln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03280" y="174240"/>
            <a:ext cx="9065160" cy="186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enhancer-associated intergenic long noncoding RNAs contribute to nuclear architecture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503280" y="1905480"/>
            <a:ext cx="9065160" cy="424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3"/>
          <p:cNvSpPr/>
          <p:nvPr/>
        </p:nvSpPr>
        <p:spPr>
          <a:xfrm>
            <a:off x="5543280" y="4787280"/>
            <a:ext cx="4458960" cy="136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Cyril Matthey-Doret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Supervised by : Jennifer Yihong Tan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Directed by : Ana Claudia Marques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Method: Hi-C technology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503280" y="176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82440" y="7248240"/>
            <a:ext cx="984672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Content Placeholder 9" descr=""/>
          <p:cNvPicPr/>
          <p:nvPr/>
        </p:nvPicPr>
        <p:blipFill>
          <a:blip r:embed="rId1"/>
          <a:srcRect l="5456" t="0" r="60381" b="0"/>
          <a:stretch/>
        </p:blipFill>
        <p:spPr>
          <a:xfrm>
            <a:off x="3959280" y="3522960"/>
            <a:ext cx="2473920" cy="3098520"/>
          </a:xfrm>
          <a:prstGeom prst="rect">
            <a:avLst/>
          </a:prstGeom>
          <a:ln>
            <a:noFill/>
          </a:ln>
        </p:spPr>
      </p:pic>
      <p:pic>
        <p:nvPicPr>
          <p:cNvPr id="124" name="Content Placeholder 9" descr=""/>
          <p:cNvPicPr/>
          <p:nvPr/>
        </p:nvPicPr>
        <p:blipFill>
          <a:blip r:embed="rId2"/>
          <a:srcRect l="62296" t="0" r="2175" b="0"/>
          <a:stretch/>
        </p:blipFill>
        <p:spPr>
          <a:xfrm>
            <a:off x="7144560" y="3522960"/>
            <a:ext cx="2572920" cy="3098520"/>
          </a:xfrm>
          <a:prstGeom prst="rect">
            <a:avLst/>
          </a:prstGeom>
          <a:ln>
            <a:noFill/>
          </a:ln>
        </p:spPr>
      </p:pic>
      <p:sp>
        <p:nvSpPr>
          <p:cNvPr id="125" name="CustomShape 4"/>
          <p:cNvSpPr/>
          <p:nvPr/>
        </p:nvSpPr>
        <p:spPr>
          <a:xfrm>
            <a:off x="6526080" y="5029200"/>
            <a:ext cx="580320" cy="5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...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3"/>
          <a:stretch/>
        </p:blipFill>
        <p:spPr>
          <a:xfrm rot="16200000">
            <a:off x="868320" y="4158720"/>
            <a:ext cx="2745360" cy="283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Method: Hi-C technology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503280" y="176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82440" y="7248240"/>
            <a:ext cx="984672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3049920" y="3887640"/>
            <a:ext cx="2487240" cy="2513520"/>
          </a:xfrm>
          <a:prstGeom prst="rect">
            <a:avLst/>
          </a:prstGeom>
          <a:ln>
            <a:noFill/>
          </a:ln>
        </p:spPr>
      </p:pic>
      <p:sp>
        <p:nvSpPr>
          <p:cNvPr id="131" name="CustomShape 4"/>
          <p:cNvSpPr/>
          <p:nvPr/>
        </p:nvSpPr>
        <p:spPr>
          <a:xfrm>
            <a:off x="2772000" y="3996000"/>
            <a:ext cx="211320" cy="13633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5"/>
          <p:cNvSpPr/>
          <p:nvPr/>
        </p:nvSpPr>
        <p:spPr>
          <a:xfrm>
            <a:off x="2772000" y="5256000"/>
            <a:ext cx="211320" cy="2113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6"/>
          <p:cNvSpPr/>
          <p:nvPr/>
        </p:nvSpPr>
        <p:spPr>
          <a:xfrm>
            <a:off x="2772360" y="3888360"/>
            <a:ext cx="211320" cy="2113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7"/>
          <p:cNvSpPr/>
          <p:nvPr/>
        </p:nvSpPr>
        <p:spPr>
          <a:xfrm>
            <a:off x="2772360" y="5544000"/>
            <a:ext cx="211320" cy="6793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8"/>
          <p:cNvSpPr/>
          <p:nvPr/>
        </p:nvSpPr>
        <p:spPr>
          <a:xfrm>
            <a:off x="2772360" y="6120000"/>
            <a:ext cx="211320" cy="2113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9"/>
          <p:cNvSpPr/>
          <p:nvPr/>
        </p:nvSpPr>
        <p:spPr>
          <a:xfrm>
            <a:off x="2772720" y="5436360"/>
            <a:ext cx="211320" cy="2113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0"/>
          <p:cNvSpPr/>
          <p:nvPr/>
        </p:nvSpPr>
        <p:spPr>
          <a:xfrm>
            <a:off x="2770200" y="4068000"/>
            <a:ext cx="210960" cy="67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11"/>
          <p:cNvSpPr/>
          <p:nvPr/>
        </p:nvSpPr>
        <p:spPr>
          <a:xfrm>
            <a:off x="2770200" y="4284000"/>
            <a:ext cx="210960" cy="211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12"/>
          <p:cNvSpPr/>
          <p:nvPr/>
        </p:nvSpPr>
        <p:spPr>
          <a:xfrm>
            <a:off x="2770200" y="4680000"/>
            <a:ext cx="210960" cy="103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13"/>
          <p:cNvSpPr/>
          <p:nvPr/>
        </p:nvSpPr>
        <p:spPr>
          <a:xfrm>
            <a:off x="2770200" y="4860000"/>
            <a:ext cx="210960" cy="67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14"/>
          <p:cNvSpPr/>
          <p:nvPr/>
        </p:nvSpPr>
        <p:spPr>
          <a:xfrm>
            <a:off x="2770200" y="5112000"/>
            <a:ext cx="210960" cy="67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15"/>
          <p:cNvSpPr/>
          <p:nvPr/>
        </p:nvSpPr>
        <p:spPr>
          <a:xfrm>
            <a:off x="2773080" y="5796000"/>
            <a:ext cx="210960" cy="211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16"/>
          <p:cNvSpPr/>
          <p:nvPr/>
        </p:nvSpPr>
        <p:spPr>
          <a:xfrm>
            <a:off x="2773080" y="5544000"/>
            <a:ext cx="210960" cy="67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17"/>
          <p:cNvSpPr/>
          <p:nvPr/>
        </p:nvSpPr>
        <p:spPr>
          <a:xfrm rot="16200000">
            <a:off x="3779640" y="3026880"/>
            <a:ext cx="211320" cy="13633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18"/>
          <p:cNvSpPr/>
          <p:nvPr/>
        </p:nvSpPr>
        <p:spPr>
          <a:xfrm rot="16200000">
            <a:off x="4463640" y="3602880"/>
            <a:ext cx="211320" cy="2113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19"/>
          <p:cNvSpPr/>
          <p:nvPr/>
        </p:nvSpPr>
        <p:spPr>
          <a:xfrm rot="16200000">
            <a:off x="3096000" y="3602520"/>
            <a:ext cx="211320" cy="2113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0"/>
          <p:cNvSpPr/>
          <p:nvPr/>
        </p:nvSpPr>
        <p:spPr>
          <a:xfrm rot="16200000">
            <a:off x="4985640" y="3368520"/>
            <a:ext cx="211320" cy="6793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21"/>
          <p:cNvSpPr/>
          <p:nvPr/>
        </p:nvSpPr>
        <p:spPr>
          <a:xfrm rot="16200000">
            <a:off x="5327640" y="3602520"/>
            <a:ext cx="211320" cy="2113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2"/>
          <p:cNvSpPr/>
          <p:nvPr/>
        </p:nvSpPr>
        <p:spPr>
          <a:xfrm rot="16200000">
            <a:off x="4644000" y="3602160"/>
            <a:ext cx="211320" cy="2113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23"/>
          <p:cNvSpPr/>
          <p:nvPr/>
        </p:nvSpPr>
        <p:spPr>
          <a:xfrm rot="16200000">
            <a:off x="3203640" y="3676680"/>
            <a:ext cx="210960" cy="67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4"/>
          <p:cNvSpPr/>
          <p:nvPr/>
        </p:nvSpPr>
        <p:spPr>
          <a:xfrm rot="16200000">
            <a:off x="3491640" y="3604680"/>
            <a:ext cx="210960" cy="211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25"/>
          <p:cNvSpPr/>
          <p:nvPr/>
        </p:nvSpPr>
        <p:spPr>
          <a:xfrm rot="16200000">
            <a:off x="3833640" y="3658680"/>
            <a:ext cx="210960" cy="103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6"/>
          <p:cNvSpPr/>
          <p:nvPr/>
        </p:nvSpPr>
        <p:spPr>
          <a:xfrm rot="16200000">
            <a:off x="3995640" y="3676680"/>
            <a:ext cx="210960" cy="67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27"/>
          <p:cNvSpPr/>
          <p:nvPr/>
        </p:nvSpPr>
        <p:spPr>
          <a:xfrm rot="16200000">
            <a:off x="4247640" y="3676680"/>
            <a:ext cx="210960" cy="67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8"/>
          <p:cNvSpPr/>
          <p:nvPr/>
        </p:nvSpPr>
        <p:spPr>
          <a:xfrm rot="16200000">
            <a:off x="5003640" y="3601800"/>
            <a:ext cx="210960" cy="211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29"/>
          <p:cNvSpPr/>
          <p:nvPr/>
        </p:nvSpPr>
        <p:spPr>
          <a:xfrm rot="16200000">
            <a:off x="4679640" y="3673800"/>
            <a:ext cx="210960" cy="67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Method: Hi-C technology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03280" y="176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82440" y="7248240"/>
            <a:ext cx="984672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3049920" y="3887640"/>
            <a:ext cx="2487240" cy="2513520"/>
          </a:xfrm>
          <a:prstGeom prst="rect">
            <a:avLst/>
          </a:prstGeom>
          <a:ln>
            <a:noFill/>
          </a:ln>
        </p:spPr>
      </p:pic>
      <p:sp>
        <p:nvSpPr>
          <p:cNvPr id="161" name="CustomShape 4"/>
          <p:cNvSpPr/>
          <p:nvPr/>
        </p:nvSpPr>
        <p:spPr>
          <a:xfrm>
            <a:off x="2772000" y="3996000"/>
            <a:ext cx="211320" cy="13633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5"/>
          <p:cNvSpPr/>
          <p:nvPr/>
        </p:nvSpPr>
        <p:spPr>
          <a:xfrm>
            <a:off x="2772000" y="5256000"/>
            <a:ext cx="211320" cy="2113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6"/>
          <p:cNvSpPr/>
          <p:nvPr/>
        </p:nvSpPr>
        <p:spPr>
          <a:xfrm>
            <a:off x="2772360" y="3888360"/>
            <a:ext cx="211320" cy="2113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7"/>
          <p:cNvSpPr/>
          <p:nvPr/>
        </p:nvSpPr>
        <p:spPr>
          <a:xfrm>
            <a:off x="2772360" y="5544000"/>
            <a:ext cx="211320" cy="6793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8"/>
          <p:cNvSpPr/>
          <p:nvPr/>
        </p:nvSpPr>
        <p:spPr>
          <a:xfrm>
            <a:off x="2772360" y="6120000"/>
            <a:ext cx="211320" cy="2113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9"/>
          <p:cNvSpPr/>
          <p:nvPr/>
        </p:nvSpPr>
        <p:spPr>
          <a:xfrm>
            <a:off x="2772720" y="5436360"/>
            <a:ext cx="211320" cy="2113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0"/>
          <p:cNvSpPr/>
          <p:nvPr/>
        </p:nvSpPr>
        <p:spPr>
          <a:xfrm>
            <a:off x="2770200" y="4068000"/>
            <a:ext cx="210960" cy="67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1"/>
          <p:cNvSpPr/>
          <p:nvPr/>
        </p:nvSpPr>
        <p:spPr>
          <a:xfrm>
            <a:off x="2770200" y="4284000"/>
            <a:ext cx="210960" cy="211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2"/>
          <p:cNvSpPr/>
          <p:nvPr/>
        </p:nvSpPr>
        <p:spPr>
          <a:xfrm>
            <a:off x="2770200" y="4680000"/>
            <a:ext cx="210960" cy="103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3"/>
          <p:cNvSpPr/>
          <p:nvPr/>
        </p:nvSpPr>
        <p:spPr>
          <a:xfrm>
            <a:off x="2770200" y="4860000"/>
            <a:ext cx="210960" cy="67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4"/>
          <p:cNvSpPr/>
          <p:nvPr/>
        </p:nvSpPr>
        <p:spPr>
          <a:xfrm>
            <a:off x="2770200" y="5112000"/>
            <a:ext cx="210960" cy="67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5"/>
          <p:cNvSpPr/>
          <p:nvPr/>
        </p:nvSpPr>
        <p:spPr>
          <a:xfrm>
            <a:off x="2773080" y="5796000"/>
            <a:ext cx="210960" cy="211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6"/>
          <p:cNvSpPr/>
          <p:nvPr/>
        </p:nvSpPr>
        <p:spPr>
          <a:xfrm>
            <a:off x="2773080" y="5544000"/>
            <a:ext cx="210960" cy="67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7"/>
          <p:cNvSpPr/>
          <p:nvPr/>
        </p:nvSpPr>
        <p:spPr>
          <a:xfrm rot="16200000">
            <a:off x="3779640" y="3026880"/>
            <a:ext cx="211320" cy="13633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8"/>
          <p:cNvSpPr/>
          <p:nvPr/>
        </p:nvSpPr>
        <p:spPr>
          <a:xfrm rot="16200000">
            <a:off x="4463640" y="3602880"/>
            <a:ext cx="211320" cy="2113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19"/>
          <p:cNvSpPr/>
          <p:nvPr/>
        </p:nvSpPr>
        <p:spPr>
          <a:xfrm rot="16200000">
            <a:off x="3096000" y="3602520"/>
            <a:ext cx="211320" cy="2113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0"/>
          <p:cNvSpPr/>
          <p:nvPr/>
        </p:nvSpPr>
        <p:spPr>
          <a:xfrm rot="16200000">
            <a:off x="4985640" y="3368520"/>
            <a:ext cx="211320" cy="6793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1"/>
          <p:cNvSpPr/>
          <p:nvPr/>
        </p:nvSpPr>
        <p:spPr>
          <a:xfrm rot="16200000">
            <a:off x="5327640" y="3602520"/>
            <a:ext cx="211320" cy="2113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22"/>
          <p:cNvSpPr/>
          <p:nvPr/>
        </p:nvSpPr>
        <p:spPr>
          <a:xfrm rot="16200000">
            <a:off x="4644000" y="3602160"/>
            <a:ext cx="211320" cy="2113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23"/>
          <p:cNvSpPr/>
          <p:nvPr/>
        </p:nvSpPr>
        <p:spPr>
          <a:xfrm rot="16200000">
            <a:off x="3203640" y="3676680"/>
            <a:ext cx="210960" cy="67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24"/>
          <p:cNvSpPr/>
          <p:nvPr/>
        </p:nvSpPr>
        <p:spPr>
          <a:xfrm rot="16200000">
            <a:off x="3491640" y="3604680"/>
            <a:ext cx="210960" cy="211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5"/>
          <p:cNvSpPr/>
          <p:nvPr/>
        </p:nvSpPr>
        <p:spPr>
          <a:xfrm rot="16200000">
            <a:off x="3833640" y="3658680"/>
            <a:ext cx="210960" cy="103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26"/>
          <p:cNvSpPr/>
          <p:nvPr/>
        </p:nvSpPr>
        <p:spPr>
          <a:xfrm rot="16200000">
            <a:off x="3995640" y="3676680"/>
            <a:ext cx="210960" cy="67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27"/>
          <p:cNvSpPr/>
          <p:nvPr/>
        </p:nvSpPr>
        <p:spPr>
          <a:xfrm rot="16200000">
            <a:off x="4247640" y="3676680"/>
            <a:ext cx="210960" cy="67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8"/>
          <p:cNvSpPr/>
          <p:nvPr/>
        </p:nvSpPr>
        <p:spPr>
          <a:xfrm rot="16200000">
            <a:off x="5003640" y="3601800"/>
            <a:ext cx="210960" cy="211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9"/>
          <p:cNvSpPr/>
          <p:nvPr/>
        </p:nvSpPr>
        <p:spPr>
          <a:xfrm rot="16200000">
            <a:off x="4679640" y="3673800"/>
            <a:ext cx="210960" cy="673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30"/>
          <p:cNvSpPr/>
          <p:nvPr/>
        </p:nvSpPr>
        <p:spPr>
          <a:xfrm>
            <a:off x="3822840" y="4660560"/>
            <a:ext cx="1244520" cy="125640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31"/>
          <p:cNvSpPr/>
          <p:nvPr/>
        </p:nvSpPr>
        <p:spPr>
          <a:xfrm>
            <a:off x="5880240" y="5024520"/>
            <a:ext cx="392904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opologically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ssociated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omains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32"/>
          <p:cNvSpPr/>
          <p:nvPr/>
        </p:nvSpPr>
        <p:spPr>
          <a:xfrm>
            <a:off x="7891920" y="5223960"/>
            <a:ext cx="860040" cy="86004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33"/>
          <p:cNvSpPr/>
          <p:nvPr/>
        </p:nvSpPr>
        <p:spPr>
          <a:xfrm>
            <a:off x="3049920" y="3887280"/>
            <a:ext cx="406080" cy="40968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4"/>
          <p:cNvSpPr/>
          <p:nvPr/>
        </p:nvSpPr>
        <p:spPr>
          <a:xfrm>
            <a:off x="3459960" y="4297680"/>
            <a:ext cx="356040" cy="35928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35"/>
          <p:cNvSpPr/>
          <p:nvPr/>
        </p:nvSpPr>
        <p:spPr>
          <a:xfrm>
            <a:off x="5068080" y="5917680"/>
            <a:ext cx="475920" cy="46728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64840" y="6978240"/>
            <a:ext cx="392904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structures important for gene regulation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503280" y="176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65520" y="2468880"/>
            <a:ext cx="9936720" cy="4540320"/>
          </a:xfrm>
          <a:prstGeom prst="rect">
            <a:avLst/>
          </a:prstGeom>
          <a:ln>
            <a:noFill/>
          </a:ln>
        </p:spPr>
      </p:pic>
      <p:sp>
        <p:nvSpPr>
          <p:cNvPr id="197" name="CustomShape 4"/>
          <p:cNvSpPr/>
          <p:nvPr/>
        </p:nvSpPr>
        <p:spPr>
          <a:xfrm>
            <a:off x="2724840" y="7014240"/>
            <a:ext cx="392904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structures important for gene regulation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503280" y="176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29520" y="2468880"/>
            <a:ext cx="10074240" cy="4603320"/>
          </a:xfrm>
          <a:prstGeom prst="rect">
            <a:avLst/>
          </a:prstGeom>
          <a:ln>
            <a:noFill/>
          </a:ln>
        </p:spPr>
      </p:pic>
      <p:sp>
        <p:nvSpPr>
          <p:cNvPr id="201" name="CustomShape 3"/>
          <p:cNvSpPr/>
          <p:nvPr/>
        </p:nvSpPr>
        <p:spPr>
          <a:xfrm>
            <a:off x="4177440" y="2798280"/>
            <a:ext cx="350280" cy="5457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4"/>
          <p:cNvSpPr/>
          <p:nvPr/>
        </p:nvSpPr>
        <p:spPr>
          <a:xfrm>
            <a:off x="4177440" y="2360160"/>
            <a:ext cx="386280" cy="2491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5"/>
          <p:cNvSpPr/>
          <p:nvPr/>
        </p:nvSpPr>
        <p:spPr>
          <a:xfrm>
            <a:off x="4703040" y="2900880"/>
            <a:ext cx="118584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6"/>
          <p:cNvSpPr/>
          <p:nvPr/>
        </p:nvSpPr>
        <p:spPr>
          <a:xfrm>
            <a:off x="4703040" y="2252880"/>
            <a:ext cx="118584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7"/>
          <p:cNvSpPr/>
          <p:nvPr/>
        </p:nvSpPr>
        <p:spPr>
          <a:xfrm>
            <a:off x="3169440" y="6578640"/>
            <a:ext cx="189000" cy="2952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8"/>
          <p:cNvSpPr/>
          <p:nvPr/>
        </p:nvSpPr>
        <p:spPr>
          <a:xfrm>
            <a:off x="1909440" y="6579000"/>
            <a:ext cx="189000" cy="2952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9"/>
          <p:cNvSpPr/>
          <p:nvPr/>
        </p:nvSpPr>
        <p:spPr>
          <a:xfrm>
            <a:off x="1549440" y="6579000"/>
            <a:ext cx="189000" cy="2952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0"/>
          <p:cNvSpPr/>
          <p:nvPr/>
        </p:nvSpPr>
        <p:spPr>
          <a:xfrm>
            <a:off x="73440" y="6579000"/>
            <a:ext cx="189000" cy="2952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11"/>
          <p:cNvSpPr/>
          <p:nvPr/>
        </p:nvSpPr>
        <p:spPr>
          <a:xfrm>
            <a:off x="3097440" y="6680520"/>
            <a:ext cx="261000" cy="1681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12"/>
          <p:cNvSpPr/>
          <p:nvPr/>
        </p:nvSpPr>
        <p:spPr>
          <a:xfrm>
            <a:off x="1909440" y="6680520"/>
            <a:ext cx="261000" cy="1681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13"/>
          <p:cNvSpPr/>
          <p:nvPr/>
        </p:nvSpPr>
        <p:spPr>
          <a:xfrm>
            <a:off x="1477440" y="6680520"/>
            <a:ext cx="261000" cy="1681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4"/>
          <p:cNvSpPr/>
          <p:nvPr/>
        </p:nvSpPr>
        <p:spPr>
          <a:xfrm>
            <a:off x="73440" y="6680520"/>
            <a:ext cx="261000" cy="1681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5"/>
          <p:cNvSpPr/>
          <p:nvPr/>
        </p:nvSpPr>
        <p:spPr>
          <a:xfrm>
            <a:off x="5451480" y="6579360"/>
            <a:ext cx="189000" cy="2952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6"/>
          <p:cNvSpPr/>
          <p:nvPr/>
        </p:nvSpPr>
        <p:spPr>
          <a:xfrm>
            <a:off x="5379480" y="6680880"/>
            <a:ext cx="261000" cy="1681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7"/>
          <p:cNvSpPr/>
          <p:nvPr/>
        </p:nvSpPr>
        <p:spPr>
          <a:xfrm>
            <a:off x="8871480" y="6579360"/>
            <a:ext cx="189000" cy="2952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18"/>
          <p:cNvSpPr/>
          <p:nvPr/>
        </p:nvSpPr>
        <p:spPr>
          <a:xfrm>
            <a:off x="8799480" y="6680880"/>
            <a:ext cx="261000" cy="1681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 I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503280" y="176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elincRNAs enriched in regulatory regions in TADs and loops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82440" y="7248240"/>
            <a:ext cx="984672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" descr=""/>
          <p:cNvPicPr/>
          <p:nvPr/>
        </p:nvPicPr>
        <p:blipFill>
          <a:blip r:embed="rId1"/>
          <a:srcRect l="50514" t="4289" r="5562" b="0"/>
          <a:stretch/>
        </p:blipFill>
        <p:spPr>
          <a:xfrm>
            <a:off x="4754880" y="2194560"/>
            <a:ext cx="5297760" cy="5314320"/>
          </a:xfrm>
          <a:prstGeom prst="rect">
            <a:avLst/>
          </a:prstGeom>
          <a:ln>
            <a:noFill/>
          </a:ln>
        </p:spPr>
      </p:pic>
      <p:sp>
        <p:nvSpPr>
          <p:cNvPr id="221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Loop anchors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503280" y="176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Frequent promoter-enhancer interactions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9150120" y="6969960"/>
            <a:ext cx="397800" cy="2584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4"/>
          <p:cNvSpPr/>
          <p:nvPr/>
        </p:nvSpPr>
        <p:spPr>
          <a:xfrm>
            <a:off x="5039280" y="6970680"/>
            <a:ext cx="397800" cy="2584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5"/>
          <p:cNvSpPr/>
          <p:nvPr/>
        </p:nvSpPr>
        <p:spPr>
          <a:xfrm>
            <a:off x="5076360" y="6753600"/>
            <a:ext cx="360720" cy="5659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6"/>
          <p:cNvSpPr/>
          <p:nvPr/>
        </p:nvSpPr>
        <p:spPr>
          <a:xfrm>
            <a:off x="9150120" y="6753600"/>
            <a:ext cx="361080" cy="5659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7"/>
          <p:cNvSpPr/>
          <p:nvPr/>
        </p:nvSpPr>
        <p:spPr>
          <a:xfrm>
            <a:off x="1743120" y="6481080"/>
            <a:ext cx="350280" cy="5457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8"/>
          <p:cNvSpPr/>
          <p:nvPr/>
        </p:nvSpPr>
        <p:spPr>
          <a:xfrm>
            <a:off x="1743120" y="5610960"/>
            <a:ext cx="386280" cy="2491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9"/>
          <p:cNvSpPr/>
          <p:nvPr/>
        </p:nvSpPr>
        <p:spPr>
          <a:xfrm>
            <a:off x="2268720" y="6583680"/>
            <a:ext cx="118584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10"/>
          <p:cNvSpPr/>
          <p:nvPr/>
        </p:nvSpPr>
        <p:spPr>
          <a:xfrm>
            <a:off x="2360160" y="5577840"/>
            <a:ext cx="118584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11"/>
          <p:cNvSpPr/>
          <p:nvPr/>
        </p:nvSpPr>
        <p:spPr>
          <a:xfrm>
            <a:off x="8138160" y="1920240"/>
            <a:ext cx="1939680" cy="1460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6480000" y="1999440"/>
            <a:ext cx="3557160" cy="5509800"/>
          </a:xfrm>
          <a:prstGeom prst="rect">
            <a:avLst/>
          </a:prstGeom>
          <a:ln>
            <a:noFill/>
          </a:ln>
        </p:spPr>
      </p:pic>
      <p:sp>
        <p:nvSpPr>
          <p:cNvPr id="234" name="CustomShape 2"/>
          <p:cNvSpPr/>
          <p:nvPr/>
        </p:nvSpPr>
        <p:spPr>
          <a:xfrm>
            <a:off x="503280" y="2307960"/>
            <a:ext cx="635184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Promoter regions of elincRNAs are enriched at loop anchors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Consistent with their putative regulatory role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152000" y="5868000"/>
            <a:ext cx="3810600" cy="596880"/>
          </a:xfrm>
          <a:prstGeom prst="rect">
            <a:avLst/>
          </a:prstGeom>
          <a:solidFill>
            <a:srgbClr val="99ff99">
              <a:alpha val="5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 : p-value adjusted for multiple testing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7132320" y="2565000"/>
            <a:ext cx="1188000" cy="60156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2.79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8536320" y="4833360"/>
            <a:ext cx="1188000" cy="60156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1.29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q=0.0039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7040880" y="7030080"/>
            <a:ext cx="1462320" cy="54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8480880" y="7030440"/>
            <a:ext cx="1462320" cy="51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8"/>
          <p:cNvSpPr/>
          <p:nvPr/>
        </p:nvSpPr>
        <p:spPr>
          <a:xfrm>
            <a:off x="7040880" y="7030440"/>
            <a:ext cx="1462320" cy="51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enriched in architectural proteins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503280" y="1839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in CTCF and cohesin (RAD21 + SMC3) binding sites.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4824000" y="2203200"/>
            <a:ext cx="5181480" cy="5205240"/>
          </a:xfrm>
          <a:prstGeom prst="rect">
            <a:avLst/>
          </a:prstGeom>
          <a:ln>
            <a:noFill/>
          </a:ln>
        </p:spPr>
      </p:pic>
      <p:sp>
        <p:nvSpPr>
          <p:cNvPr id="244" name="CustomShape 3"/>
          <p:cNvSpPr/>
          <p:nvPr/>
        </p:nvSpPr>
        <p:spPr>
          <a:xfrm>
            <a:off x="5314320" y="2887920"/>
            <a:ext cx="934200" cy="76680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8.06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6433920" y="6218640"/>
            <a:ext cx="822240" cy="54108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1.30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5"/>
          <p:cNvSpPr/>
          <p:nvPr/>
        </p:nvSpPr>
        <p:spPr>
          <a:xfrm>
            <a:off x="5029200" y="6995160"/>
            <a:ext cx="1462320" cy="51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6"/>
          <p:cNvSpPr/>
          <p:nvPr/>
        </p:nvSpPr>
        <p:spPr>
          <a:xfrm>
            <a:off x="7762320" y="4292280"/>
            <a:ext cx="934200" cy="76680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5.24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7"/>
          <p:cNvSpPr/>
          <p:nvPr/>
        </p:nvSpPr>
        <p:spPr>
          <a:xfrm>
            <a:off x="8881920" y="6219000"/>
            <a:ext cx="822240" cy="54108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1.28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8"/>
          <p:cNvSpPr/>
          <p:nvPr/>
        </p:nvSpPr>
        <p:spPr>
          <a:xfrm>
            <a:off x="6076800" y="6995520"/>
            <a:ext cx="1420560" cy="51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9"/>
          <p:cNvSpPr/>
          <p:nvPr/>
        </p:nvSpPr>
        <p:spPr>
          <a:xfrm>
            <a:off x="7549200" y="6995520"/>
            <a:ext cx="1462320" cy="51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10"/>
          <p:cNvSpPr/>
          <p:nvPr/>
        </p:nvSpPr>
        <p:spPr>
          <a:xfrm>
            <a:off x="8629200" y="6995520"/>
            <a:ext cx="1462320" cy="51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503280" y="176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proteins have different roles in TAD regulation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5796000" y="3160440"/>
            <a:ext cx="3978360" cy="418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503280" y="176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noncoding 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Defined based on length : &gt;200bp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Largest class of noncoding transcript in the human genome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rcRect l="0" t="0" r="43452" b="0"/>
          <a:stretch/>
        </p:blipFill>
        <p:spPr>
          <a:xfrm>
            <a:off x="6151320" y="4576680"/>
            <a:ext cx="2900160" cy="2737440"/>
          </a:xfrm>
          <a:prstGeom prst="rect">
            <a:avLst/>
          </a:prstGeom>
          <a:ln>
            <a:noFill/>
          </a:ln>
        </p:spPr>
      </p:pic>
      <p:sp>
        <p:nvSpPr>
          <p:cNvPr id="85" name="CustomShape 3"/>
          <p:cNvSpPr/>
          <p:nvPr/>
        </p:nvSpPr>
        <p:spPr>
          <a:xfrm>
            <a:off x="80640" y="7199280"/>
            <a:ext cx="9920520" cy="28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Iyer MK et al., 2015.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 Genet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7211160" y="4048200"/>
            <a:ext cx="2089080" cy="225360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3"/>
          <p:cNvSpPr/>
          <p:nvPr/>
        </p:nvSpPr>
        <p:spPr>
          <a:xfrm>
            <a:off x="7051680" y="3850200"/>
            <a:ext cx="2206800" cy="238104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4"/>
          <p:cNvSpPr/>
          <p:nvPr/>
        </p:nvSpPr>
        <p:spPr>
          <a:xfrm>
            <a:off x="503280" y="176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proteins have different roles in TAD regulation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5688000" y="3096000"/>
            <a:ext cx="4317480" cy="431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strongly enriched in cohesin-only peaks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4392000" y="3503520"/>
            <a:ext cx="5331600" cy="4049280"/>
          </a:xfrm>
          <a:prstGeom prst="rect">
            <a:avLst/>
          </a:prstGeom>
          <a:ln>
            <a:noFill/>
          </a:ln>
        </p:spPr>
      </p:pic>
      <p:sp>
        <p:nvSpPr>
          <p:cNvPr id="262" name="CustomShape 2"/>
          <p:cNvSpPr/>
          <p:nvPr/>
        </p:nvSpPr>
        <p:spPr>
          <a:xfrm>
            <a:off x="503280" y="176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promoter regions of elincRNAs show a very strong enrichment for cohesin-only peaks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not the case for CTCF peaks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7592400" y="4242240"/>
            <a:ext cx="897120" cy="60156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13.09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8644320" y="5999040"/>
            <a:ext cx="811800" cy="54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1.89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5"/>
          <p:cNvSpPr/>
          <p:nvPr/>
        </p:nvSpPr>
        <p:spPr>
          <a:xfrm>
            <a:off x="4592880" y="7030440"/>
            <a:ext cx="1462320" cy="54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6"/>
          <p:cNvSpPr/>
          <p:nvPr/>
        </p:nvSpPr>
        <p:spPr>
          <a:xfrm>
            <a:off x="4921560" y="6150240"/>
            <a:ext cx="902880" cy="72468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3.92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7"/>
          <p:cNvSpPr/>
          <p:nvPr/>
        </p:nvSpPr>
        <p:spPr>
          <a:xfrm>
            <a:off x="5929920" y="6035040"/>
            <a:ext cx="88560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1.49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8"/>
          <p:cNvSpPr/>
          <p:nvPr/>
        </p:nvSpPr>
        <p:spPr>
          <a:xfrm>
            <a:off x="8629920" y="6600240"/>
            <a:ext cx="822240" cy="31536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9"/>
          <p:cNvSpPr/>
          <p:nvPr/>
        </p:nvSpPr>
        <p:spPr>
          <a:xfrm>
            <a:off x="5954400" y="6660720"/>
            <a:ext cx="822240" cy="28800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10"/>
          <p:cNvSpPr/>
          <p:nvPr/>
        </p:nvSpPr>
        <p:spPr>
          <a:xfrm>
            <a:off x="7472880" y="7030800"/>
            <a:ext cx="1462320" cy="54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11"/>
          <p:cNvSpPr/>
          <p:nvPr/>
        </p:nvSpPr>
        <p:spPr>
          <a:xfrm>
            <a:off x="5747040" y="7030800"/>
            <a:ext cx="1676160" cy="54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12"/>
          <p:cNvSpPr/>
          <p:nvPr/>
        </p:nvSpPr>
        <p:spPr>
          <a:xfrm>
            <a:off x="8523360" y="7030800"/>
            <a:ext cx="1442880" cy="54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roles in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503280" y="176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new model for CTCF/cohesin loops in TADs was recently proposed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types of TAD loops: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78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loops are important for structural maintenance of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78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Cohesin-only loops are smaller promoter-enhancer loops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1"/>
          <a:srcRect l="0" t="9978" r="0" b="0"/>
          <a:stretch/>
        </p:blipFill>
        <p:spPr>
          <a:xfrm>
            <a:off x="3770640" y="4635000"/>
            <a:ext cx="6230520" cy="2855520"/>
          </a:xfrm>
          <a:prstGeom prst="rect">
            <a:avLst/>
          </a:prstGeom>
          <a:ln>
            <a:noFill/>
          </a:ln>
        </p:spPr>
      </p:pic>
      <p:sp>
        <p:nvSpPr>
          <p:cNvPr id="276" name="CustomShape 3"/>
          <p:cNvSpPr/>
          <p:nvPr/>
        </p:nvSpPr>
        <p:spPr>
          <a:xfrm>
            <a:off x="360" y="7208640"/>
            <a:ext cx="10074600" cy="59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Ji X et al., 2016.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Cell Stem 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 part 1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503280" y="1767960"/>
            <a:ext cx="9065880" cy="51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binding sites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2498040" y="4176000"/>
            <a:ext cx="7471440" cy="2663640"/>
          </a:xfrm>
          <a:prstGeom prst="rect">
            <a:avLst/>
          </a:prstGeom>
          <a:ln>
            <a:noFill/>
          </a:ln>
        </p:spPr>
      </p:pic>
      <p:sp>
        <p:nvSpPr>
          <p:cNvPr id="280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503280" y="176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Maintaining the structure of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7986600" y="6635880"/>
            <a:ext cx="434880" cy="2808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4"/>
          <p:cNvSpPr/>
          <p:nvPr/>
        </p:nvSpPr>
        <p:spPr>
          <a:xfrm>
            <a:off x="5817600" y="6636600"/>
            <a:ext cx="435240" cy="2804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5"/>
          <p:cNvSpPr/>
          <p:nvPr/>
        </p:nvSpPr>
        <p:spPr>
          <a:xfrm>
            <a:off x="5187960" y="6636960"/>
            <a:ext cx="434880" cy="2804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6"/>
          <p:cNvSpPr/>
          <p:nvPr/>
        </p:nvSpPr>
        <p:spPr>
          <a:xfrm>
            <a:off x="2699280" y="6636960"/>
            <a:ext cx="434880" cy="2804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7"/>
          <p:cNvSpPr/>
          <p:nvPr/>
        </p:nvSpPr>
        <p:spPr>
          <a:xfrm>
            <a:off x="2739960" y="6400800"/>
            <a:ext cx="394200" cy="6141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8"/>
          <p:cNvSpPr/>
          <p:nvPr/>
        </p:nvSpPr>
        <p:spPr>
          <a:xfrm>
            <a:off x="5228280" y="6401160"/>
            <a:ext cx="394560" cy="6141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9"/>
          <p:cNvSpPr/>
          <p:nvPr/>
        </p:nvSpPr>
        <p:spPr>
          <a:xfrm>
            <a:off x="5858280" y="6401160"/>
            <a:ext cx="394560" cy="6141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10"/>
          <p:cNvSpPr/>
          <p:nvPr/>
        </p:nvSpPr>
        <p:spPr>
          <a:xfrm>
            <a:off x="7986600" y="6401160"/>
            <a:ext cx="394560" cy="6141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11"/>
          <p:cNvSpPr/>
          <p:nvPr/>
        </p:nvSpPr>
        <p:spPr>
          <a:xfrm>
            <a:off x="663120" y="6481080"/>
            <a:ext cx="350280" cy="5457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12"/>
          <p:cNvSpPr/>
          <p:nvPr/>
        </p:nvSpPr>
        <p:spPr>
          <a:xfrm>
            <a:off x="663120" y="5610960"/>
            <a:ext cx="386280" cy="2491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13"/>
          <p:cNvSpPr/>
          <p:nvPr/>
        </p:nvSpPr>
        <p:spPr>
          <a:xfrm>
            <a:off x="1188720" y="6583680"/>
            <a:ext cx="118584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14"/>
          <p:cNvSpPr/>
          <p:nvPr/>
        </p:nvSpPr>
        <p:spPr>
          <a:xfrm>
            <a:off x="1280160" y="5577840"/>
            <a:ext cx="118584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1"/>
          <a:srcRect l="0" t="0" r="0" b="3206"/>
          <a:stretch/>
        </p:blipFill>
        <p:spPr>
          <a:xfrm>
            <a:off x="6383880" y="2412000"/>
            <a:ext cx="3707280" cy="4866840"/>
          </a:xfrm>
          <a:prstGeom prst="rect">
            <a:avLst/>
          </a:prstGeom>
          <a:ln>
            <a:noFill/>
          </a:ln>
        </p:spPr>
      </p:pic>
      <p:sp>
        <p:nvSpPr>
          <p:cNvPr id="296" name="CustomShape 2"/>
          <p:cNvSpPr/>
          <p:nvPr/>
        </p:nvSpPr>
        <p:spPr>
          <a:xfrm>
            <a:off x="503280" y="1767960"/>
            <a:ext cx="597636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 defined based on amount of DNA-DNA contact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elincRNAs and otherlincRNAs enriched at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not significantly enriched compared to other lincRNAs.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7204320" y="3141000"/>
            <a:ext cx="1188000" cy="60156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1.20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q=0.08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8608320" y="3069360"/>
            <a:ext cx="1188000" cy="60156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1.22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5"/>
          <p:cNvSpPr/>
          <p:nvPr/>
        </p:nvSpPr>
        <p:spPr>
          <a:xfrm>
            <a:off x="7040880" y="6886440"/>
            <a:ext cx="1462320" cy="54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6"/>
          <p:cNvSpPr/>
          <p:nvPr/>
        </p:nvSpPr>
        <p:spPr>
          <a:xfrm>
            <a:off x="8480880" y="6886800"/>
            <a:ext cx="1462320" cy="54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503280" y="176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2120" cy="390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503280" y="176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2120" cy="3907800"/>
          </a:xfrm>
          <a:prstGeom prst="rect">
            <a:avLst/>
          </a:prstGeom>
          <a:ln>
            <a:noFill/>
          </a:ln>
        </p:spPr>
      </p:pic>
      <p:sp>
        <p:nvSpPr>
          <p:cNvPr id="307" name="CustomShape 3"/>
          <p:cNvSpPr/>
          <p:nvPr/>
        </p:nvSpPr>
        <p:spPr>
          <a:xfrm>
            <a:off x="5975280" y="6011280"/>
            <a:ext cx="425880" cy="1001880"/>
          </a:xfrm>
          <a:prstGeom prst="ellipse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Line 4"/>
          <p:cNvSpPr/>
          <p:nvPr/>
        </p:nvSpPr>
        <p:spPr>
          <a:xfrm flipH="1" flipV="1">
            <a:off x="3959280" y="5543280"/>
            <a:ext cx="2016000" cy="936000"/>
          </a:xfrm>
          <a:prstGeom prst="line">
            <a:avLst/>
          </a:prstGeom>
          <a:ln w="29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5"/>
          <p:cNvSpPr/>
          <p:nvPr/>
        </p:nvSpPr>
        <p:spPr>
          <a:xfrm>
            <a:off x="395280" y="5039280"/>
            <a:ext cx="5465880" cy="5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Strong depletion at the center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0.37 fold, q=0.055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 part 2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503280" y="1767960"/>
            <a:ext cx="9065880" cy="51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significantly enriched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Likely not involved in the maintenance of TAD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because of limitations of HiC resolution?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288000" y="1296000"/>
            <a:ext cx="9359640" cy="3095640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 2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503280" y="2019960"/>
            <a:ext cx="9065880" cy="51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elincRNAs associated with higher chromosomal contact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503280" y="176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intergenic noncoding 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not overlap protein coding genes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Largest class of lncRNAs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2520000" y="3744000"/>
            <a:ext cx="4745880" cy="3021120"/>
          </a:xfrm>
          <a:prstGeom prst="rect">
            <a:avLst/>
          </a:prstGeom>
          <a:ln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2684520" y="4128840"/>
            <a:ext cx="4232520" cy="70956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4"/>
          <p:cNvSpPr/>
          <p:nvPr/>
        </p:nvSpPr>
        <p:spPr>
          <a:xfrm>
            <a:off x="720" y="7262280"/>
            <a:ext cx="10136880" cy="59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Atianand MK, Fitzgerald KA,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Trends Mol Med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Measuring intraTAD contacts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503280" y="248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Summing all contacts happening inside every TAD.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Normalizing by TAD length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5486400" y="3886920"/>
            <a:ext cx="4566960" cy="360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associated with higher contact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503280" y="1947960"/>
            <a:ext cx="691020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associated with TADs with significantly higher contact than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7056000" y="1823400"/>
            <a:ext cx="3024000" cy="5518080"/>
          </a:xfrm>
          <a:prstGeom prst="rect">
            <a:avLst/>
          </a:prstGeom>
          <a:ln>
            <a:noFill/>
          </a:ln>
        </p:spPr>
      </p:pic>
      <p:sp>
        <p:nvSpPr>
          <p:cNvPr id="321" name="CustomShape 3"/>
          <p:cNvSpPr/>
          <p:nvPr/>
        </p:nvSpPr>
        <p:spPr>
          <a:xfrm>
            <a:off x="7508880" y="6507720"/>
            <a:ext cx="1116000" cy="76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8552880" y="6508080"/>
            <a:ext cx="1462320" cy="814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 part 3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503280" y="1767960"/>
            <a:ext cx="9065880" cy="51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associated with TADs presenting more compaction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promote these enhancer-promoter loops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288000" y="1296000"/>
            <a:ext cx="9359640" cy="3168000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72000" y="2147760"/>
            <a:ext cx="9987480" cy="490824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2"/>
          <a:srcRect l="39344" t="20809" r="46934" b="28979"/>
          <a:stretch/>
        </p:blipFill>
        <p:spPr>
          <a:xfrm>
            <a:off x="4896000" y="2215080"/>
            <a:ext cx="1397520" cy="44100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3"/>
          <a:srcRect l="26349" t="16790" r="61373" b="24590"/>
          <a:stretch/>
        </p:blipFill>
        <p:spPr>
          <a:xfrm>
            <a:off x="8063640" y="2285280"/>
            <a:ext cx="1583280" cy="65232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4"/>
          <a:srcRect l="11193" t="15494" r="73644" b="23295"/>
          <a:stretch/>
        </p:blipFill>
        <p:spPr>
          <a:xfrm>
            <a:off x="6200280" y="2270880"/>
            <a:ext cx="1955880" cy="681120"/>
          </a:xfrm>
          <a:prstGeom prst="rect">
            <a:avLst/>
          </a:prstGeom>
          <a:ln>
            <a:noFill/>
          </a:ln>
        </p:spPr>
      </p:pic>
      <p:pic>
        <p:nvPicPr>
          <p:cNvPr id="330" name="" descr=""/>
          <p:cNvPicPr/>
          <p:nvPr/>
        </p:nvPicPr>
        <p:blipFill>
          <a:blip r:embed="rId5"/>
          <a:srcRect l="2407" t="45902" r="88800" b="23268"/>
          <a:stretch/>
        </p:blipFill>
        <p:spPr>
          <a:xfrm>
            <a:off x="5065920" y="2609640"/>
            <a:ext cx="1134000" cy="342360"/>
          </a:xfrm>
          <a:prstGeom prst="rect">
            <a:avLst/>
          </a:prstGeom>
          <a:ln>
            <a:noFill/>
          </a:ln>
        </p:spPr>
      </p:pic>
      <p:sp>
        <p:nvSpPr>
          <p:cNvPr id="331" name="TextShape 1"/>
          <p:cNvSpPr txBox="1"/>
          <p:nvPr/>
        </p:nvSpPr>
        <p:spPr>
          <a:xfrm>
            <a:off x="8856000" y="2628000"/>
            <a:ext cx="1224000" cy="360000"/>
          </a:xfrm>
          <a:prstGeom prst="rect">
            <a:avLst/>
          </a:prstGeom>
          <a:solidFill>
            <a:srgbClr val="faf7f7"/>
          </a:solidFill>
          <a:ln>
            <a:noFill/>
          </a:ln>
        </p:spPr>
        <p:txBody>
          <a:bodyPr lIns="90000" rIns="90000" tIns="45000" bIns="45000"/>
          <a:p>
            <a:r>
              <a:rPr b="0" lang="fr-F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</a:t>
            </a:r>
            <a:endParaRPr b="0" lang="fr-FR" sz="1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 for elincRNA mediated promoter-enhancer looping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TextShape 3"/>
          <p:cNvSpPr txBox="1"/>
          <p:nvPr/>
        </p:nvSpPr>
        <p:spPr>
          <a:xfrm>
            <a:off x="0" y="7200000"/>
            <a:ext cx="4608000" cy="3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Bonev B, Cavalli G. 2016. </a:t>
            </a:r>
            <a:r>
              <a:rPr b="0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Nat Rev Genet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Outlook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503280" y="2014560"/>
            <a:ext cx="9065880" cy="30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Comparing enhancer with transcription of eRNAs vs elincRNAs.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Experimental validation by genetically manipulating elincRNAs transcription and testing effect on chromatin folding is required to confirm their roles.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Acknowledgements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503280" y="20145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Jennifer Yihong Tan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 Claudia Marques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Adam Alexander Smith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Maria Ferreira da Silva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Melvin Berard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505440" y="30240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Questions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Discussion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503280" y="176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Ongoing debate : Transcript- or transcription-mediated functions of eRNAs in general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mechanisms of spatial regulation by elincRNAs are probably case specific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 is limited by the resolution of the technology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looking at intra-chromosomal contact. Interchromosomal and lamina contact might add interesting information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Supplementary slides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503280" y="176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the insulator property of TAD boundaries : Low contacts across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Extending boundaries inwards only (technical limitation)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 extending when the contacts reach a threshold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1"/>
          <a:srcRect l="0" t="245" r="0" b="196"/>
          <a:stretch/>
        </p:blipFill>
        <p:spPr>
          <a:xfrm>
            <a:off x="5439960" y="3789000"/>
            <a:ext cx="4130280" cy="3614400"/>
          </a:xfrm>
          <a:prstGeom prst="rect">
            <a:avLst/>
          </a:prstGeom>
          <a:ln>
            <a:noFill/>
          </a:ln>
        </p:spPr>
      </p:pic>
      <p:sp>
        <p:nvSpPr>
          <p:cNvPr id="345" name="CustomShape 3"/>
          <p:cNvSpPr/>
          <p:nvPr/>
        </p:nvSpPr>
        <p:spPr>
          <a:xfrm rot="18900000">
            <a:off x="5895360" y="6551640"/>
            <a:ext cx="420120" cy="428760"/>
          </a:xfrm>
          <a:prstGeom prst="rect">
            <a:avLst/>
          </a:prstGeom>
          <a:solidFill>
            <a:srgbClr val="0066cc">
              <a:alpha val="71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4"/>
          <p:cNvSpPr/>
          <p:nvPr/>
        </p:nvSpPr>
        <p:spPr>
          <a:xfrm rot="18900000">
            <a:off x="6624720" y="6551640"/>
            <a:ext cx="419760" cy="428760"/>
          </a:xfrm>
          <a:prstGeom prst="rect">
            <a:avLst/>
          </a:prstGeom>
          <a:solidFill>
            <a:srgbClr val="ffcc00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5"/>
          <p:cNvSpPr/>
          <p:nvPr/>
        </p:nvSpPr>
        <p:spPr>
          <a:xfrm rot="18900000">
            <a:off x="7263360" y="6551640"/>
            <a:ext cx="419760" cy="428760"/>
          </a:xfrm>
          <a:prstGeom prst="rect">
            <a:avLst/>
          </a:prstGeom>
          <a:solidFill>
            <a:srgbClr val="66ff66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6"/>
          <p:cNvSpPr/>
          <p:nvPr/>
        </p:nvSpPr>
        <p:spPr>
          <a:xfrm>
            <a:off x="5040000" y="4151520"/>
            <a:ext cx="1192320" cy="1650600"/>
          </a:xfrm>
          <a:custGeom>
            <a:avLst/>
            <a:gdLst/>
            <a:ahLst/>
            <a:rect l="l" t="t" r="r" b="b"/>
            <a:pathLst>
              <a:path w="3939" h="5447">
                <a:moveTo>
                  <a:pt x="3791" y="5243"/>
                </a:moveTo>
                <a:cubicBezTo>
                  <a:pt x="3424" y="5384"/>
                  <a:pt x="3051" y="5446"/>
                  <a:pt x="2690" y="5437"/>
                </a:cubicBezTo>
                <a:cubicBezTo>
                  <a:pt x="2328" y="5428"/>
                  <a:pt x="1978" y="5348"/>
                  <a:pt x="1656" y="5205"/>
                </a:cubicBezTo>
                <a:cubicBezTo>
                  <a:pt x="1335" y="5061"/>
                  <a:pt x="1042" y="4854"/>
                  <a:pt x="793" y="4590"/>
                </a:cubicBezTo>
                <a:cubicBezTo>
                  <a:pt x="546" y="4327"/>
                  <a:pt x="343" y="4009"/>
                  <a:pt x="203" y="3641"/>
                </a:cubicBezTo>
                <a:cubicBezTo>
                  <a:pt x="62" y="3274"/>
                  <a:pt x="0" y="2901"/>
                  <a:pt x="9" y="2540"/>
                </a:cubicBezTo>
                <a:cubicBezTo>
                  <a:pt x="18" y="2178"/>
                  <a:pt x="98" y="1828"/>
                  <a:pt x="241" y="1506"/>
                </a:cubicBezTo>
                <a:cubicBezTo>
                  <a:pt x="385" y="1185"/>
                  <a:pt x="592" y="891"/>
                  <a:pt x="856" y="643"/>
                </a:cubicBezTo>
                <a:cubicBezTo>
                  <a:pt x="1119" y="396"/>
                  <a:pt x="1437" y="193"/>
                  <a:pt x="1805" y="53"/>
                </a:cubicBezTo>
                <a:cubicBezTo>
                  <a:pt x="1855" y="34"/>
                  <a:pt x="1904" y="16"/>
                  <a:pt x="1954" y="0"/>
                </a:cubicBezTo>
                <a:lnTo>
                  <a:pt x="2014" y="157"/>
                </a:lnTo>
                <a:cubicBezTo>
                  <a:pt x="1965" y="173"/>
                  <a:pt x="1915" y="191"/>
                  <a:pt x="1865" y="210"/>
                </a:cubicBezTo>
                <a:cubicBezTo>
                  <a:pt x="1519" y="342"/>
                  <a:pt x="1218" y="533"/>
                  <a:pt x="971" y="766"/>
                </a:cubicBezTo>
                <a:cubicBezTo>
                  <a:pt x="724" y="998"/>
                  <a:pt x="529" y="1273"/>
                  <a:pt x="395" y="1575"/>
                </a:cubicBezTo>
                <a:cubicBezTo>
                  <a:pt x="260" y="1877"/>
                  <a:pt x="185" y="2205"/>
                  <a:pt x="177" y="2544"/>
                </a:cubicBezTo>
                <a:cubicBezTo>
                  <a:pt x="169" y="2884"/>
                  <a:pt x="227" y="3235"/>
                  <a:pt x="360" y="3581"/>
                </a:cubicBezTo>
                <a:cubicBezTo>
                  <a:pt x="492" y="3927"/>
                  <a:pt x="683" y="4227"/>
                  <a:pt x="916" y="4475"/>
                </a:cubicBezTo>
                <a:cubicBezTo>
                  <a:pt x="1148" y="4722"/>
                  <a:pt x="1423" y="4916"/>
                  <a:pt x="1725" y="5051"/>
                </a:cubicBezTo>
                <a:cubicBezTo>
                  <a:pt x="2027" y="5186"/>
                  <a:pt x="2355" y="5261"/>
                  <a:pt x="2694" y="5269"/>
                </a:cubicBezTo>
                <a:cubicBezTo>
                  <a:pt x="3034" y="5277"/>
                  <a:pt x="3385" y="5219"/>
                  <a:pt x="3731" y="5086"/>
                </a:cubicBezTo>
                <a:cubicBezTo>
                  <a:pt x="3781" y="5067"/>
                  <a:pt x="3830" y="5047"/>
                  <a:pt x="3877" y="5025"/>
                </a:cubicBezTo>
                <a:lnTo>
                  <a:pt x="3938" y="5183"/>
                </a:lnTo>
                <a:cubicBezTo>
                  <a:pt x="3890" y="5204"/>
                  <a:pt x="3841" y="5224"/>
                  <a:pt x="3791" y="5243"/>
                </a:cubicBezTo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7"/>
          <p:cNvSpPr/>
          <p:nvPr/>
        </p:nvSpPr>
        <p:spPr>
          <a:xfrm>
            <a:off x="6444720" y="3792960"/>
            <a:ext cx="587160" cy="745920"/>
          </a:xfrm>
          <a:custGeom>
            <a:avLst/>
            <a:gdLst/>
            <a:ahLst/>
            <a:rect l="l" t="t" r="r" b="b"/>
            <a:pathLst>
              <a:path w="1950" h="2472">
                <a:moveTo>
                  <a:pt x="499" y="19"/>
                </a:moveTo>
                <a:cubicBezTo>
                  <a:pt x="669" y="0"/>
                  <a:pt x="837" y="16"/>
                  <a:pt x="996" y="63"/>
                </a:cubicBezTo>
                <a:cubicBezTo>
                  <a:pt x="1155" y="110"/>
                  <a:pt x="1305" y="188"/>
                  <a:pt x="1438" y="295"/>
                </a:cubicBezTo>
                <a:cubicBezTo>
                  <a:pt x="1569" y="402"/>
                  <a:pt x="1683" y="537"/>
                  <a:pt x="1772" y="699"/>
                </a:cubicBezTo>
                <a:cubicBezTo>
                  <a:pt x="1860" y="861"/>
                  <a:pt x="1912" y="1031"/>
                  <a:pt x="1930" y="1199"/>
                </a:cubicBezTo>
                <a:cubicBezTo>
                  <a:pt x="1949" y="1368"/>
                  <a:pt x="1933" y="1537"/>
                  <a:pt x="1886" y="1696"/>
                </a:cubicBezTo>
                <a:cubicBezTo>
                  <a:pt x="1839" y="1855"/>
                  <a:pt x="1761" y="2005"/>
                  <a:pt x="1654" y="2137"/>
                </a:cubicBezTo>
                <a:cubicBezTo>
                  <a:pt x="1547" y="2269"/>
                  <a:pt x="1412" y="2383"/>
                  <a:pt x="1250" y="2471"/>
                </a:cubicBezTo>
                <a:lnTo>
                  <a:pt x="1148" y="2285"/>
                </a:lnTo>
                <a:cubicBezTo>
                  <a:pt x="1285" y="2210"/>
                  <a:pt x="1399" y="2114"/>
                  <a:pt x="1489" y="2003"/>
                </a:cubicBezTo>
                <a:cubicBezTo>
                  <a:pt x="1579" y="1893"/>
                  <a:pt x="1644" y="1768"/>
                  <a:pt x="1683" y="1636"/>
                </a:cubicBezTo>
                <a:cubicBezTo>
                  <a:pt x="1722" y="1503"/>
                  <a:pt x="1735" y="1363"/>
                  <a:pt x="1719" y="1222"/>
                </a:cubicBezTo>
                <a:cubicBezTo>
                  <a:pt x="1704" y="1080"/>
                  <a:pt x="1660" y="937"/>
                  <a:pt x="1585" y="801"/>
                </a:cubicBezTo>
                <a:cubicBezTo>
                  <a:pt x="1511" y="664"/>
                  <a:pt x="1415" y="550"/>
                  <a:pt x="1304" y="460"/>
                </a:cubicBezTo>
                <a:cubicBezTo>
                  <a:pt x="1194" y="370"/>
                  <a:pt x="1069" y="305"/>
                  <a:pt x="936" y="266"/>
                </a:cubicBezTo>
                <a:cubicBezTo>
                  <a:pt x="804" y="227"/>
                  <a:pt x="664" y="214"/>
                  <a:pt x="523" y="230"/>
                </a:cubicBezTo>
                <a:cubicBezTo>
                  <a:pt x="381" y="245"/>
                  <a:pt x="238" y="289"/>
                  <a:pt x="101" y="364"/>
                </a:cubicBezTo>
                <a:lnTo>
                  <a:pt x="0" y="178"/>
                </a:lnTo>
                <a:cubicBezTo>
                  <a:pt x="162" y="89"/>
                  <a:pt x="331" y="37"/>
                  <a:pt x="499" y="19"/>
                </a:cubicBezTo>
              </a:path>
            </a:pathLst>
          </a:cu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8"/>
          <p:cNvSpPr/>
          <p:nvPr/>
        </p:nvSpPr>
        <p:spPr>
          <a:xfrm>
            <a:off x="6576480" y="5005800"/>
            <a:ext cx="510480" cy="776520"/>
          </a:xfrm>
          <a:custGeom>
            <a:avLst/>
            <a:gdLst/>
            <a:ahLst/>
            <a:rect l="l" t="t" r="r" b="b"/>
            <a:pathLst>
              <a:path w="1697" h="2572">
                <a:moveTo>
                  <a:pt x="1216" y="244"/>
                </a:moveTo>
                <a:cubicBezTo>
                  <a:pt x="1349" y="351"/>
                  <a:pt x="1456" y="482"/>
                  <a:pt x="1534" y="628"/>
                </a:cubicBezTo>
                <a:cubicBezTo>
                  <a:pt x="1613" y="774"/>
                  <a:pt x="1663" y="936"/>
                  <a:pt x="1679" y="1105"/>
                </a:cubicBezTo>
                <a:cubicBezTo>
                  <a:pt x="1696" y="1274"/>
                  <a:pt x="1680" y="1450"/>
                  <a:pt x="1627" y="1627"/>
                </a:cubicBezTo>
                <a:cubicBezTo>
                  <a:pt x="1574" y="1804"/>
                  <a:pt x="1490" y="1960"/>
                  <a:pt x="1383" y="2091"/>
                </a:cubicBezTo>
                <a:cubicBezTo>
                  <a:pt x="1276" y="2223"/>
                  <a:pt x="1145" y="2331"/>
                  <a:pt x="999" y="2409"/>
                </a:cubicBezTo>
                <a:cubicBezTo>
                  <a:pt x="853" y="2488"/>
                  <a:pt x="691" y="2538"/>
                  <a:pt x="522" y="2554"/>
                </a:cubicBezTo>
                <a:cubicBezTo>
                  <a:pt x="353" y="2571"/>
                  <a:pt x="177" y="2555"/>
                  <a:pt x="0" y="2502"/>
                </a:cubicBezTo>
                <a:lnTo>
                  <a:pt x="61" y="2299"/>
                </a:lnTo>
                <a:cubicBezTo>
                  <a:pt x="210" y="2343"/>
                  <a:pt x="359" y="2357"/>
                  <a:pt x="501" y="2343"/>
                </a:cubicBezTo>
                <a:cubicBezTo>
                  <a:pt x="642" y="2329"/>
                  <a:pt x="777" y="2288"/>
                  <a:pt x="899" y="2223"/>
                </a:cubicBezTo>
                <a:cubicBezTo>
                  <a:pt x="1020" y="2157"/>
                  <a:pt x="1129" y="2068"/>
                  <a:pt x="1219" y="1957"/>
                </a:cubicBezTo>
                <a:cubicBezTo>
                  <a:pt x="1309" y="1847"/>
                  <a:pt x="1379" y="1715"/>
                  <a:pt x="1424" y="1566"/>
                </a:cubicBezTo>
                <a:cubicBezTo>
                  <a:pt x="1469" y="1417"/>
                  <a:pt x="1482" y="1268"/>
                  <a:pt x="1468" y="1126"/>
                </a:cubicBezTo>
                <a:cubicBezTo>
                  <a:pt x="1455" y="985"/>
                  <a:pt x="1413" y="850"/>
                  <a:pt x="1348" y="728"/>
                </a:cubicBezTo>
                <a:cubicBezTo>
                  <a:pt x="1282" y="607"/>
                  <a:pt x="1193" y="498"/>
                  <a:pt x="1083" y="409"/>
                </a:cubicBezTo>
                <a:cubicBezTo>
                  <a:pt x="972" y="319"/>
                  <a:pt x="840" y="248"/>
                  <a:pt x="691" y="203"/>
                </a:cubicBezTo>
                <a:lnTo>
                  <a:pt x="752" y="0"/>
                </a:lnTo>
                <a:cubicBezTo>
                  <a:pt x="929" y="53"/>
                  <a:pt x="1085" y="137"/>
                  <a:pt x="1216" y="244"/>
                </a:cubicBezTo>
              </a:path>
            </a:pathLst>
          </a:custGeom>
          <a:solidFill>
            <a:srgbClr val="00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1" name="" descr=""/>
          <p:cNvPicPr/>
          <p:nvPr/>
        </p:nvPicPr>
        <p:blipFill>
          <a:blip r:embed="rId2"/>
          <a:srcRect l="70897" t="7702" r="14046" b="82307"/>
          <a:stretch/>
        </p:blipFill>
        <p:spPr>
          <a:xfrm rot="10800000">
            <a:off x="19272240" y="13026240"/>
            <a:ext cx="906480" cy="38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 functions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503280" y="1767960"/>
            <a:ext cx="434196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294* lncRNAs out of  ~60,000 are functionally annotated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Wide variety of functions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48240" y="7132680"/>
            <a:ext cx="415836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Neguembor et al. Skeletal Muscle 2014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5303520" y="1566360"/>
            <a:ext cx="4541760" cy="5820840"/>
          </a:xfrm>
          <a:prstGeom prst="rect">
            <a:avLst/>
          </a:prstGeom>
          <a:ln>
            <a:noFill/>
          </a:ln>
        </p:spPr>
      </p:pic>
      <p:sp>
        <p:nvSpPr>
          <p:cNvPr id="95" name="CustomShape 4"/>
          <p:cNvSpPr/>
          <p:nvPr/>
        </p:nvSpPr>
        <p:spPr>
          <a:xfrm>
            <a:off x="48240" y="6772680"/>
            <a:ext cx="415836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* February 2016, http://www.lncrnadb.org/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" descr=""/>
          <p:cNvPicPr/>
          <p:nvPr/>
        </p:nvPicPr>
        <p:blipFill>
          <a:blip r:embed="rId1"/>
          <a:srcRect l="55065" t="0" r="0" b="0"/>
          <a:stretch/>
        </p:blipFill>
        <p:spPr>
          <a:xfrm>
            <a:off x="6767280" y="2887200"/>
            <a:ext cx="3218400" cy="4667760"/>
          </a:xfrm>
          <a:prstGeom prst="rect">
            <a:avLst/>
          </a:prstGeom>
          <a:ln>
            <a:noFill/>
          </a:ln>
        </p:spPr>
      </p:pic>
      <p:sp>
        <p:nvSpPr>
          <p:cNvPr id="353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503280" y="1767960"/>
            <a:ext cx="633132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 contacts </a:t>
            </a:r>
            <a:r>
              <a:rPr b="0" lang="fr-FR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across 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every position « d » in the genome at a maximum range of « w ».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Diamond of width « w » slides along the diagonal.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 : arbitrary threshold set to 100kb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 : measure of insulation for every position along the diagonal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2"/>
          <a:stretch/>
        </p:blipFill>
        <p:spPr>
          <a:xfrm>
            <a:off x="71280" y="6731280"/>
            <a:ext cx="6438600" cy="713880"/>
          </a:xfrm>
          <a:prstGeom prst="rect">
            <a:avLst/>
          </a:prstGeom>
          <a:ln>
            <a:noFill/>
          </a:ln>
        </p:spPr>
      </p:pic>
      <p:sp>
        <p:nvSpPr>
          <p:cNvPr id="356" name="CustomShape 3"/>
          <p:cNvSpPr/>
          <p:nvPr/>
        </p:nvSpPr>
        <p:spPr>
          <a:xfrm>
            <a:off x="6912000" y="3433320"/>
            <a:ext cx="30132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4"/>
          <p:cNvSpPr/>
          <p:nvPr/>
        </p:nvSpPr>
        <p:spPr>
          <a:xfrm>
            <a:off x="9720360" y="3433680"/>
            <a:ext cx="30132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503280" y="176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every TAD, boundaries are extended inwards from the borders until the value of V</a:t>
            </a:r>
            <a:r>
              <a:rPr b="0" lang="fr-FR" sz="32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reaches a defined threshold.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1079280" y="4172400"/>
            <a:ext cx="6907320" cy="3343320"/>
          </a:xfrm>
          <a:prstGeom prst="rect">
            <a:avLst/>
          </a:prstGeom>
          <a:ln>
            <a:noFill/>
          </a:ln>
        </p:spPr>
      </p:pic>
      <p:sp>
        <p:nvSpPr>
          <p:cNvPr id="361" name="CustomShape 3"/>
          <p:cNvSpPr/>
          <p:nvPr/>
        </p:nvSpPr>
        <p:spPr>
          <a:xfrm>
            <a:off x="1987920" y="4412520"/>
            <a:ext cx="1032480" cy="2374200"/>
          </a:xfrm>
          <a:prstGeom prst="rect">
            <a:avLst/>
          </a:prstGeom>
          <a:solidFill>
            <a:srgbClr val="0084d1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4"/>
          <p:cNvSpPr/>
          <p:nvPr/>
        </p:nvSpPr>
        <p:spPr>
          <a:xfrm>
            <a:off x="6167520" y="4406040"/>
            <a:ext cx="1379520" cy="2391120"/>
          </a:xfrm>
          <a:prstGeom prst="rect">
            <a:avLst/>
          </a:prstGeom>
          <a:solidFill>
            <a:srgbClr val="00cc33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5"/>
          <p:cNvSpPr/>
          <p:nvPr/>
        </p:nvSpPr>
        <p:spPr>
          <a:xfrm>
            <a:off x="2658600" y="5967360"/>
            <a:ext cx="193680" cy="19260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4" name="" descr=""/>
          <p:cNvPicPr/>
          <p:nvPr/>
        </p:nvPicPr>
        <p:blipFill>
          <a:blip r:embed="rId2"/>
          <a:stretch/>
        </p:blipFill>
        <p:spPr>
          <a:xfrm>
            <a:off x="770400" y="3615840"/>
            <a:ext cx="7948080" cy="693360"/>
          </a:xfrm>
          <a:prstGeom prst="rect">
            <a:avLst/>
          </a:prstGeom>
          <a:ln>
            <a:noFill/>
          </a:ln>
        </p:spPr>
      </p:pic>
      <p:sp>
        <p:nvSpPr>
          <p:cNvPr id="365" name="CustomShape 6"/>
          <p:cNvSpPr/>
          <p:nvPr/>
        </p:nvSpPr>
        <p:spPr>
          <a:xfrm>
            <a:off x="6366600" y="4815720"/>
            <a:ext cx="193680" cy="19260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504000" y="301320"/>
            <a:ext cx="907128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3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9" name="" descr=""/>
          <p:cNvPicPr/>
          <p:nvPr/>
        </p:nvPicPr>
        <p:blipFill>
          <a:blip r:embed="rId1"/>
          <a:stretch/>
        </p:blipFill>
        <p:spPr>
          <a:xfrm>
            <a:off x="2292480" y="1768680"/>
            <a:ext cx="5493960" cy="4383360"/>
          </a:xfrm>
          <a:prstGeom prst="rect">
            <a:avLst/>
          </a:prstGeom>
          <a:ln>
            <a:noFill/>
          </a:ln>
        </p:spPr>
      </p:pic>
      <p:pic>
        <p:nvPicPr>
          <p:cNvPr id="370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3960" cy="438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3280" y="1767960"/>
            <a:ext cx="900576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 active enhancers are transcribed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produce lincRNAs: elincRNAs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unidirectionally transcribed and have distinct features from 2D-eRNAs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136440" y="7132320"/>
            <a:ext cx="35204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eRNA Biogenesis, wikipedia.org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5120640" y="3839040"/>
            <a:ext cx="4853520" cy="371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 of elincRNA - Haunt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503280" y="176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Haunt originates from enhancers - 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Modulate looping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2849400" y="3409560"/>
            <a:ext cx="4569120" cy="364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Chromosomal conformation is important for gene regulation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503280" y="176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16560" y="3017520"/>
            <a:ext cx="10079640" cy="378324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503280" y="1947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Chromatin can fold into compact structures regulating gene expression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 aim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503280" y="2199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3"/>
          <p:cNvSpPr/>
          <p:nvPr/>
        </p:nvSpPr>
        <p:spPr>
          <a:xfrm>
            <a:off x="503280" y="2271960"/>
            <a:ext cx="9065880" cy="34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8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all lincRNAs arising from enhancers have a role in the regulation of intrachromosomal contacts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03280" y="300600"/>
            <a:ext cx="9065160" cy="125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3280" y="1803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ElincRNAs: LCL-expressed lincRNAs whose promoter region overlaps enhancers active in LCL (ENCODE)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12" name="Table 3"/>
          <p:cNvGraphicFramePr/>
          <p:nvPr/>
        </p:nvGraphicFramePr>
        <p:xfrm>
          <a:off x="947520" y="5389200"/>
          <a:ext cx="7772040" cy="1129680"/>
        </p:xfrm>
        <a:graphic>
          <a:graphicData uri="http://schemas.openxmlformats.org/drawingml/2006/table">
            <a:tbl>
              <a:tblPr/>
              <a:tblGrid>
                <a:gridCol w="1840320"/>
                <a:gridCol w="4381560"/>
                <a:gridCol w="1550520"/>
              </a:tblGrid>
              <a:tr h="34776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Class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Overlap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Number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94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elinc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6666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Enhancers only, no promoters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6666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236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6666"/>
                    </a:solidFill>
                  </a:tcPr>
                </a:tc>
              </a:tr>
              <a:tr h="3877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other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9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Neither enhancers nor promoters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9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1756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96ff"/>
                    </a:solidFill>
                  </a:tcPr>
                </a:tc>
              </a:tr>
            </a:tbl>
          </a:graphicData>
        </a:graphic>
      </p:graphicFrame>
      <p:sp>
        <p:nvSpPr>
          <p:cNvPr id="113" name="CustomShape 4"/>
          <p:cNvSpPr/>
          <p:nvPr/>
        </p:nvSpPr>
        <p:spPr>
          <a:xfrm>
            <a:off x="503280" y="2811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5"/>
          <p:cNvSpPr/>
          <p:nvPr/>
        </p:nvSpPr>
        <p:spPr>
          <a:xfrm>
            <a:off x="503280" y="3963960"/>
            <a:ext cx="9065880" cy="43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5" name="" descr=""/>
          <p:cNvPicPr/>
          <p:nvPr/>
        </p:nvPicPr>
        <p:blipFill>
          <a:blip r:embed="rId1"/>
          <a:srcRect l="57139" t="0" r="9287" b="0"/>
          <a:stretch/>
        </p:blipFill>
        <p:spPr>
          <a:xfrm>
            <a:off x="3926160" y="3132000"/>
            <a:ext cx="4965480" cy="190692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rcRect l="0" t="0" r="92854" b="0"/>
          <a:stretch/>
        </p:blipFill>
        <p:spPr>
          <a:xfrm>
            <a:off x="756000" y="3132720"/>
            <a:ext cx="1055880" cy="190692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rcRect l="17140" t="0" r="68569" b="0"/>
          <a:stretch/>
        </p:blipFill>
        <p:spPr>
          <a:xfrm>
            <a:off x="1707120" y="3132720"/>
            <a:ext cx="2112480" cy="1906920"/>
          </a:xfrm>
          <a:prstGeom prst="rect">
            <a:avLst/>
          </a:prstGeom>
          <a:ln>
            <a:noFill/>
          </a:ln>
        </p:spPr>
      </p:pic>
      <p:sp>
        <p:nvSpPr>
          <p:cNvPr id="118" name="Line 6"/>
          <p:cNvSpPr/>
          <p:nvPr/>
        </p:nvSpPr>
        <p:spPr>
          <a:xfrm>
            <a:off x="3819960" y="3132720"/>
            <a:ext cx="360" cy="1979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Line 7"/>
          <p:cNvSpPr/>
          <p:nvPr/>
        </p:nvSpPr>
        <p:spPr>
          <a:xfrm>
            <a:off x="3927960" y="3132720"/>
            <a:ext cx="360" cy="1979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1499</TotalTime>
  <Application>LibreOffice/5.1.6.2.0$Linux_X86_64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2016-12-09T23:42:14Z</dcterms:created>
  <dc:creator/>
  <dc:description/>
  <dc:language>fr-FR</dc:language>
  <cp:lastModifiedBy/>
  <dcterms:modified xsi:type="dcterms:W3CDTF">2016-12-18T15:16:23Z</dcterms:modified>
  <cp:revision>253</cp:revision>
  <dc:subject/>
  <dc:title/>
</cp:coreProperties>
</file>